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3" r:id="rId14"/>
    <p:sldId id="270" r:id="rId15"/>
    <p:sldId id="271" r:id="rId16"/>
    <p:sldId id="273" r:id="rId17"/>
    <p:sldId id="281" r:id="rId18"/>
    <p:sldId id="282" r:id="rId19"/>
    <p:sldId id="274" r:id="rId20"/>
    <p:sldId id="283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D4ECB1-E6DC-4E58-958F-BA6F7E87157B}" type="datetimeFigureOut">
              <a:rPr lang="en-US" smtClean="0"/>
              <a:pPr/>
              <a:t>20-May-19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F7828B-2427-4B80-9FF2-B01D10BF2811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Homoepathic</a:t>
            </a:r>
            <a:r>
              <a:rPr lang="en-US" dirty="0" smtClean="0"/>
              <a:t> Medicines    Prepared from Spiders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IN" dirty="0" smtClean="0"/>
              <a:t>Prepared by</a:t>
            </a:r>
          </a:p>
          <a:p>
            <a:pPr algn="ctr"/>
            <a:r>
              <a:rPr lang="en-IN" dirty="0" err="1" smtClean="0"/>
              <a:t>Dr.SREEJA.S</a:t>
            </a:r>
            <a:r>
              <a:rPr lang="en-IN" dirty="0" smtClean="0"/>
              <a:t>, </a:t>
            </a:r>
            <a:r>
              <a:rPr lang="en-IN" dirty="0" err="1" smtClean="0"/>
              <a:t>H.o.D</a:t>
            </a:r>
            <a:r>
              <a:rPr lang="en-IN" dirty="0" smtClean="0"/>
              <a:t>,</a:t>
            </a:r>
          </a:p>
          <a:p>
            <a:pPr algn="ctr"/>
            <a:r>
              <a:rPr lang="en-IN" dirty="0" smtClean="0"/>
              <a:t>Department of Homoeopathic Pharmacy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Sreeja\Desktop\Jenifer Assignment copy\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Sreeja\Desktop\Jenifer Assignment copy\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7" name="Picture 3" descr="C:\Users\Sreeja\Desktop\Jenifer Assignment copy\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286124"/>
          </a:xfrm>
        </p:spPr>
        <p:txBody>
          <a:bodyPr>
            <a:normAutofit/>
          </a:bodyPr>
          <a:lstStyle/>
          <a:p>
            <a:pPr algn="ctr"/>
            <a:r>
              <a:rPr lang="en-IN" sz="4000" dirty="0" smtClean="0">
                <a:solidFill>
                  <a:schemeClr val="bg1"/>
                </a:solidFill>
              </a:rPr>
              <a:t>                 </a:t>
            </a:r>
            <a:r>
              <a:rPr lang="en-IN" sz="5300" dirty="0" err="1" smtClean="0">
                <a:solidFill>
                  <a:schemeClr val="bg1"/>
                </a:solidFill>
                <a:latin typeface="Forte" pitchFamily="66" charset="0"/>
              </a:rPr>
              <a:t>Latrodectus</a:t>
            </a:r>
            <a:r>
              <a:rPr lang="en-IN" sz="5300" dirty="0" smtClean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en-IN" sz="5300" dirty="0" err="1" smtClean="0">
                <a:solidFill>
                  <a:schemeClr val="bg1"/>
                </a:solidFill>
                <a:latin typeface="Forte" pitchFamily="66" charset="0"/>
              </a:rPr>
              <a:t>hasselti</a:t>
            </a:r>
            <a:r>
              <a:rPr lang="en-IN" sz="4000" dirty="0" smtClean="0">
                <a:solidFill>
                  <a:schemeClr val="bg1"/>
                </a:solidFill>
              </a:rPr>
              <a:t/>
            </a:r>
            <a:br>
              <a:rPr lang="en-IN" sz="4000" dirty="0" smtClean="0">
                <a:solidFill>
                  <a:schemeClr val="bg1"/>
                </a:solidFill>
              </a:rPr>
            </a:br>
            <a:r>
              <a:rPr lang="en-IN" sz="4000" b="1" dirty="0" smtClean="0">
                <a:solidFill>
                  <a:schemeClr val="bg1"/>
                </a:solidFill>
              </a:rPr>
              <a:t>   </a:t>
            </a:r>
            <a:r>
              <a:rPr lang="en-IN" sz="4000" b="1" u="sng" dirty="0" err="1" smtClean="0">
                <a:solidFill>
                  <a:schemeClr val="bg1"/>
                </a:solidFill>
              </a:rPr>
              <a:t>phyllum</a:t>
            </a:r>
            <a:r>
              <a:rPr lang="en-IN" sz="4000" b="1" dirty="0" smtClean="0">
                <a:solidFill>
                  <a:schemeClr val="bg1"/>
                </a:solidFill>
              </a:rPr>
              <a:t> – </a:t>
            </a:r>
            <a:r>
              <a:rPr lang="en-IN" sz="4000" b="1" dirty="0" err="1" smtClean="0">
                <a:solidFill>
                  <a:schemeClr val="bg1"/>
                </a:solidFill>
              </a:rPr>
              <a:t>Arthropoda</a:t>
            </a:r>
            <a:r>
              <a:rPr lang="en-IN" sz="4000" b="1" dirty="0" smtClean="0">
                <a:solidFill>
                  <a:schemeClr val="bg1"/>
                </a:solidFill>
              </a:rPr>
              <a:t> </a:t>
            </a:r>
            <a:r>
              <a:rPr lang="en-IN" sz="4000" b="1" u="sng" dirty="0" smtClean="0">
                <a:solidFill>
                  <a:schemeClr val="bg1"/>
                </a:solidFill>
              </a:rPr>
              <a:t>Class</a:t>
            </a:r>
            <a:r>
              <a:rPr lang="en-IN" sz="4000" b="1" dirty="0" smtClean="0">
                <a:solidFill>
                  <a:schemeClr val="bg1"/>
                </a:solidFill>
              </a:rPr>
              <a:t> </a:t>
            </a:r>
            <a:r>
              <a:rPr lang="en-IN" sz="4000" b="1" dirty="0" err="1" smtClean="0">
                <a:solidFill>
                  <a:schemeClr val="bg1"/>
                </a:solidFill>
              </a:rPr>
              <a:t>Insecta</a:t>
            </a:r>
            <a:r>
              <a:rPr lang="en-IN" sz="4000" b="1" dirty="0" smtClean="0">
                <a:solidFill>
                  <a:schemeClr val="bg1"/>
                </a:solidFill>
              </a:rPr>
              <a:t> CN – New South Wales Spider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b="1" dirty="0"/>
          </a:p>
        </p:txBody>
      </p:sp>
      <p:pic>
        <p:nvPicPr>
          <p:cNvPr id="7170" name="Picture 2" descr="C:\Users\Sreeja\Documents\lac hassel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2643182"/>
            <a:ext cx="5786478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        </a:t>
            </a:r>
            <a:r>
              <a:rPr lang="en-IN" dirty="0" err="1" smtClean="0">
                <a:latin typeface="Forte" pitchFamily="66" charset="0"/>
              </a:rPr>
              <a:t>Lactrodectus</a:t>
            </a:r>
            <a:r>
              <a:rPr lang="en-IN" dirty="0" smtClean="0">
                <a:latin typeface="Forte" pitchFamily="66" charset="0"/>
              </a:rPr>
              <a:t> katipo</a:t>
            </a:r>
            <a:br>
              <a:rPr lang="en-IN" dirty="0" smtClean="0">
                <a:latin typeface="Forte" pitchFamily="66" charset="0"/>
              </a:rPr>
            </a:br>
            <a:r>
              <a:rPr lang="en-IN" dirty="0" smtClean="0">
                <a:latin typeface="Forte" pitchFamily="66" charset="0"/>
              </a:rPr>
              <a:t>New Zealand Spider</a:t>
            </a:r>
            <a:endParaRPr lang="en-IN" dirty="0">
              <a:latin typeface="Forte" pitchFamily="66" charset="0"/>
            </a:endParaRPr>
          </a:p>
        </p:txBody>
      </p:sp>
      <p:pic>
        <p:nvPicPr>
          <p:cNvPr id="8194" name="Picture 2" descr="C:\Users\Sreeja\Documents\lac katip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857364"/>
            <a:ext cx="9144000" cy="500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      </a:t>
            </a:r>
            <a:r>
              <a:rPr lang="en-IN" dirty="0" err="1" smtClean="0"/>
              <a:t>Latrodectus</a:t>
            </a:r>
            <a:r>
              <a:rPr lang="en-IN" dirty="0" smtClean="0"/>
              <a:t> </a:t>
            </a:r>
            <a:r>
              <a:rPr lang="en-IN" dirty="0" err="1" smtClean="0"/>
              <a:t>mactans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Black Widow Spider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9218" name="Picture 2" descr="C:\Users\Sreeja\Documents\latro m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00174"/>
            <a:ext cx="9144001" cy="53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DOCTRINE OF SIGNATURE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Spiders are restless  - Patients  are always restless both mentally and physically</a:t>
            </a:r>
          </a:p>
          <a:p>
            <a:r>
              <a:rPr lang="en-US" b="1" dirty="0" smtClean="0"/>
              <a:t>Spider  captures the  prey cunningly by spinning  the  web – Patient is also cunning and deceptive in character</a:t>
            </a:r>
          </a:p>
          <a:p>
            <a:r>
              <a:rPr lang="en-US" b="1" dirty="0" smtClean="0"/>
              <a:t>Action of  spider poison is violent  -  Patient  develop symptoms violently</a:t>
            </a:r>
          </a:p>
          <a:p>
            <a:r>
              <a:rPr lang="en-US" b="1" dirty="0" smtClean="0"/>
              <a:t>Male spider  will dance during mating -  Patient desires to dance which relieves the complaints</a:t>
            </a:r>
            <a:endParaRPr lang="en-IN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SPIDER POISONING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Bitten  area seen as 2 small red pin prick spots</a:t>
            </a:r>
          </a:p>
          <a:p>
            <a:r>
              <a:rPr lang="en-IN" b="1" dirty="0" smtClean="0"/>
              <a:t>Bite site suffer from severe pain and cramps</a:t>
            </a:r>
          </a:p>
          <a:p>
            <a:r>
              <a:rPr lang="en-IN" b="1" dirty="0" smtClean="0"/>
              <a:t>The part becomes swollen and discoloured</a:t>
            </a:r>
          </a:p>
          <a:p>
            <a:r>
              <a:rPr lang="en-IN" b="1" dirty="0" smtClean="0"/>
              <a:t>Lymphatic glands enlarged</a:t>
            </a:r>
          </a:p>
          <a:p>
            <a:r>
              <a:rPr lang="en-IN" b="1" dirty="0" err="1" smtClean="0"/>
              <a:t>Cellulitis</a:t>
            </a:r>
            <a:r>
              <a:rPr lang="en-IN" b="1" dirty="0" smtClean="0"/>
              <a:t> with swelling of a dark red or purplish hue</a:t>
            </a:r>
          </a:p>
          <a:p>
            <a:r>
              <a:rPr lang="en-IN" b="1" dirty="0" smtClean="0"/>
              <a:t>Choking due to spasm of muscles of deglutition</a:t>
            </a:r>
          </a:p>
          <a:p>
            <a:r>
              <a:rPr lang="en-IN" b="1" dirty="0" err="1" smtClean="0"/>
              <a:t>Epistaxis</a:t>
            </a:r>
            <a:r>
              <a:rPr lang="en-IN" b="1" dirty="0" smtClean="0"/>
              <a:t> of dark blood clots</a:t>
            </a:r>
          </a:p>
          <a:p>
            <a:r>
              <a:rPr lang="en-IN" b="1" dirty="0" smtClean="0"/>
              <a:t>Cerebral congestion with throbbing of carotids</a:t>
            </a:r>
            <a:endParaRPr lang="en-IN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Pale earthy hue to face</a:t>
            </a:r>
          </a:p>
          <a:p>
            <a:r>
              <a:rPr lang="en-IN" b="1" dirty="0" smtClean="0"/>
              <a:t>The </a:t>
            </a:r>
            <a:r>
              <a:rPr lang="en-IN" b="1" dirty="0" err="1" smtClean="0"/>
              <a:t>fauces</a:t>
            </a:r>
            <a:r>
              <a:rPr lang="en-IN" b="1" dirty="0" smtClean="0"/>
              <a:t> appear swollen and purplish</a:t>
            </a:r>
          </a:p>
          <a:p>
            <a:r>
              <a:rPr lang="en-IN" b="1" dirty="0" smtClean="0"/>
              <a:t>Difficulty of swallowing</a:t>
            </a:r>
          </a:p>
          <a:p>
            <a:r>
              <a:rPr lang="en-IN" b="1" dirty="0" smtClean="0"/>
              <a:t>Burning thirst for large quantity of water</a:t>
            </a:r>
          </a:p>
          <a:p>
            <a:r>
              <a:rPr lang="en-IN" b="1" dirty="0" smtClean="0"/>
              <a:t>Stools are dark and foetid</a:t>
            </a:r>
          </a:p>
          <a:p>
            <a:r>
              <a:rPr lang="en-IN" b="1" dirty="0" smtClean="0"/>
              <a:t>Urine  scanty and voided with difficulty</a:t>
            </a:r>
          </a:p>
          <a:p>
            <a:r>
              <a:rPr lang="en-IN" b="1" dirty="0" smtClean="0"/>
              <a:t>Increased BP and HR and salivation</a:t>
            </a:r>
          </a:p>
          <a:p>
            <a:r>
              <a:rPr lang="en-IN" b="1" dirty="0" smtClean="0"/>
              <a:t>Constriction of blood vessels, tingling and numbness</a:t>
            </a:r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PATHOPHYSIOLOGICAL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– Destruction of RBC, raised E.S.R, increased </a:t>
            </a:r>
            <a:r>
              <a:rPr lang="en-US" dirty="0" err="1" smtClean="0"/>
              <a:t>neutrophill</a:t>
            </a:r>
            <a:r>
              <a:rPr lang="en-US" dirty="0" smtClean="0"/>
              <a:t> count</a:t>
            </a:r>
          </a:p>
          <a:p>
            <a:r>
              <a:rPr lang="en-US" dirty="0" smtClean="0"/>
              <a:t>CNS – Psychomotor excitation, paralysis of facial muscles, widening of pupils, severe burning and pain, intense pain in extremities and back, excitation of peripheral nerves</a:t>
            </a:r>
          </a:p>
          <a:p>
            <a:r>
              <a:rPr lang="en-US" dirty="0" smtClean="0"/>
              <a:t>SKIN –</a:t>
            </a:r>
            <a:r>
              <a:rPr lang="en-US" dirty="0" err="1" smtClean="0"/>
              <a:t>Roseola</a:t>
            </a:r>
            <a:r>
              <a:rPr lang="en-US" dirty="0" smtClean="0"/>
              <a:t> , vesicles, papules, </a:t>
            </a:r>
            <a:r>
              <a:rPr lang="en-US" dirty="0" err="1" smtClean="0"/>
              <a:t>pustular</a:t>
            </a:r>
            <a:r>
              <a:rPr lang="en-US" dirty="0" smtClean="0"/>
              <a:t> rashes with intense itching, necrosis of skin and tissue</a:t>
            </a:r>
          </a:p>
          <a:p>
            <a:r>
              <a:rPr lang="en-US" dirty="0" smtClean="0"/>
              <a:t>GIT – Acute abdominal pain and rigidity of muscles</a:t>
            </a:r>
          </a:p>
          <a:p>
            <a:r>
              <a:rPr lang="en-US" dirty="0" smtClean="0"/>
              <a:t>GUT – Moderate </a:t>
            </a:r>
            <a:r>
              <a:rPr lang="en-US" dirty="0" err="1" smtClean="0"/>
              <a:t>albuminuria</a:t>
            </a:r>
            <a:r>
              <a:rPr lang="en-US" dirty="0" smtClean="0"/>
              <a:t> and </a:t>
            </a:r>
            <a:r>
              <a:rPr lang="en-US" dirty="0" err="1" smtClean="0"/>
              <a:t>hematuria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200" dirty="0" smtClean="0"/>
              <a:t>Spiders form the largest and most widely distributed order of class of animals called </a:t>
            </a:r>
            <a:r>
              <a:rPr lang="en-US" sz="3200" dirty="0" smtClean="0">
                <a:solidFill>
                  <a:srgbClr val="FFFF00"/>
                </a:solidFill>
              </a:rPr>
              <a:t>ARACHNIDA</a:t>
            </a:r>
            <a:r>
              <a:rPr lang="en-US" sz="3200" dirty="0" smtClean="0"/>
              <a:t>, which also includes the scorpions, mites and ticks.</a:t>
            </a:r>
            <a:endParaRPr lang="en-IN" sz="3200" dirty="0" smtClean="0"/>
          </a:p>
          <a:p>
            <a:r>
              <a:rPr lang="en-US" sz="3200" dirty="0" smtClean="0"/>
              <a:t>There are about </a:t>
            </a:r>
            <a:r>
              <a:rPr lang="en-US" sz="3200" b="1" dirty="0" smtClean="0">
                <a:solidFill>
                  <a:srgbClr val="FFFF00"/>
                </a:solidFill>
              </a:rPr>
              <a:t>22,000 different species of spiders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of which about 500 are British. The largest are found in Central America and have a body length of about 3.5 inches, the smallest species are less than one fourth of an inch long.</a:t>
            </a:r>
            <a:endParaRPr lang="en-IN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CNS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NEUROTOXIC  VENOM acts on</a:t>
            </a:r>
          </a:p>
          <a:p>
            <a:r>
              <a:rPr lang="en-IN" b="1" dirty="0" smtClean="0"/>
              <a:t>Motor  nerves and produces chorea with jerking of muscles</a:t>
            </a:r>
          </a:p>
          <a:p>
            <a:r>
              <a:rPr lang="en-IN" b="1" dirty="0" smtClean="0"/>
              <a:t>Trembling, Anxiety, </a:t>
            </a:r>
            <a:r>
              <a:rPr lang="en-IN" b="1" smtClean="0"/>
              <a:t>Oversensitiveness</a:t>
            </a:r>
          </a:p>
          <a:p>
            <a:r>
              <a:rPr lang="en-IN" b="1" dirty="0" smtClean="0"/>
              <a:t> Twitching of muscles of face, arm and leg, constant motion of whole body</a:t>
            </a:r>
          </a:p>
          <a:p>
            <a:r>
              <a:rPr lang="en-IN" b="1" dirty="0" smtClean="0"/>
              <a:t>Jerking of head and extremities</a:t>
            </a:r>
          </a:p>
          <a:p>
            <a:r>
              <a:rPr lang="en-IN" b="1" dirty="0" smtClean="0"/>
              <a:t>Mouth and eye open and close in succession</a:t>
            </a:r>
          </a:p>
          <a:p>
            <a:r>
              <a:rPr lang="en-IN" b="1" dirty="0" smtClean="0"/>
              <a:t>Gait unsteady and spine sensitive to touch</a:t>
            </a:r>
            <a:endParaRPr lang="en-IN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DRUG PICTURE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All spiders have marked action or blood giving a picture of blood poisoning and septicemia and produces septic fever</a:t>
            </a:r>
          </a:p>
          <a:p>
            <a:r>
              <a:rPr lang="en-US" b="1" dirty="0" smtClean="0"/>
              <a:t>) Marked action on the central nervous system,</a:t>
            </a:r>
            <a:endParaRPr lang="en-IN" b="1" dirty="0" smtClean="0"/>
          </a:p>
          <a:p>
            <a:pPr lvl="0"/>
            <a:r>
              <a:rPr lang="en-US" b="1" dirty="0" smtClean="0"/>
              <a:t>Anxiety,</a:t>
            </a:r>
            <a:endParaRPr lang="en-IN" b="1" dirty="0" smtClean="0"/>
          </a:p>
          <a:p>
            <a:pPr lvl="0"/>
            <a:r>
              <a:rPr lang="en-US" b="1" dirty="0" smtClean="0"/>
              <a:t>Trembling,</a:t>
            </a:r>
            <a:endParaRPr lang="en-IN" b="1" dirty="0" smtClean="0"/>
          </a:p>
          <a:p>
            <a:pPr lvl="0"/>
            <a:r>
              <a:rPr lang="en-US" b="1" dirty="0" smtClean="0"/>
              <a:t>Twitching,</a:t>
            </a:r>
            <a:endParaRPr lang="en-IN" b="1" dirty="0" smtClean="0"/>
          </a:p>
          <a:p>
            <a:pPr lvl="0"/>
            <a:r>
              <a:rPr lang="en-US" b="1" dirty="0" smtClean="0"/>
              <a:t>Restlessness,</a:t>
            </a:r>
            <a:endParaRPr lang="en-IN" b="1" dirty="0" smtClean="0"/>
          </a:p>
          <a:p>
            <a:pPr lvl="0"/>
            <a:r>
              <a:rPr lang="en-US" b="1" dirty="0" err="1" smtClean="0"/>
              <a:t>Oversensitiveness</a:t>
            </a:r>
            <a:r>
              <a:rPr lang="en-US" b="1" dirty="0" smtClean="0"/>
              <a:t>,</a:t>
            </a:r>
            <a:endParaRPr lang="en-IN" b="1" dirty="0" smtClean="0"/>
          </a:p>
          <a:p>
            <a:pPr lvl="0"/>
            <a:r>
              <a:rPr lang="en-US" b="1" dirty="0" smtClean="0"/>
              <a:t>Nervous prostration,</a:t>
            </a:r>
            <a:endParaRPr lang="en-IN" b="1" dirty="0" smtClean="0"/>
          </a:p>
          <a:p>
            <a:r>
              <a:rPr lang="en-US" b="1" dirty="0" smtClean="0"/>
              <a:t>Chorea and involuntary movements of single or group of muscles.</a:t>
            </a:r>
            <a:endParaRPr lang="en-IN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RESTLESSNESS</a:t>
            </a:r>
            <a:r>
              <a:rPr lang="en-US" b="1" dirty="0" smtClean="0"/>
              <a:t> - Always changing places cannot remain still, rolling from side to side in bed.</a:t>
            </a:r>
            <a:endParaRPr lang="en-IN" dirty="0" smtClean="0"/>
          </a:p>
          <a:p>
            <a:pPr lvl="0">
              <a:buNone/>
            </a:pPr>
            <a:endParaRPr lang="en-IN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Excessive weakness</a:t>
            </a:r>
            <a:r>
              <a:rPr lang="en-US" b="1" dirty="0" smtClean="0"/>
              <a:t>. Weakness from sexual excesses</a:t>
            </a:r>
            <a:endParaRPr lang="en-IN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“Instability” is the outstanding fe</a:t>
            </a:r>
            <a:r>
              <a:rPr lang="en-US" b="1" dirty="0" smtClean="0"/>
              <a:t>ature. </a:t>
            </a:r>
            <a:r>
              <a:rPr lang="en-US" dirty="0" smtClean="0"/>
              <a:t>Instability of action, purpose, wisdom, etc.</a:t>
            </a:r>
            <a:endParaRPr lang="en-IN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 Periodicity</a:t>
            </a:r>
            <a:r>
              <a:rPr lang="en-US" dirty="0" smtClean="0"/>
              <a:t>:- Symptoms recur annually.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Affinity towards skin</a:t>
            </a:r>
            <a:r>
              <a:rPr lang="en-US" b="1" dirty="0" smtClean="0"/>
              <a:t>. Causing deep destruction of tissues.</a:t>
            </a:r>
            <a:br>
              <a:rPr lang="en-US" b="1" dirty="0" smtClean="0"/>
            </a:br>
            <a:r>
              <a:rPr lang="en-US" dirty="0" smtClean="0"/>
              <a:t>Carbuncles ,Burning, </a:t>
            </a:r>
            <a:r>
              <a:rPr lang="en-US" dirty="0" err="1" smtClean="0"/>
              <a:t>Actinomycosis</a:t>
            </a: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 Smoking amelioration</a:t>
            </a:r>
            <a:endParaRPr lang="en-IN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Desires.</a:t>
            </a:r>
            <a:endParaRPr lang="en-IN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Alcoholic drinks</a:t>
            </a:r>
            <a:r>
              <a:rPr lang="en-IN" dirty="0" smtClean="0"/>
              <a:t>,</a:t>
            </a:r>
            <a:r>
              <a:rPr lang="en-US" dirty="0" smtClean="0"/>
              <a:t>Ashes </a:t>
            </a:r>
            <a:r>
              <a:rPr lang="en-IN" dirty="0" smtClean="0"/>
              <a:t>,</a:t>
            </a:r>
            <a:r>
              <a:rPr lang="en-US" dirty="0" smtClean="0"/>
              <a:t>Bananas </a:t>
            </a:r>
            <a:r>
              <a:rPr lang="en-IN" dirty="0" smtClean="0"/>
              <a:t>,</a:t>
            </a:r>
            <a:r>
              <a:rPr lang="en-US" dirty="0" smtClean="0"/>
              <a:t>Cold drinks</a:t>
            </a:r>
            <a:r>
              <a:rPr lang="en-IN" dirty="0" smtClean="0"/>
              <a:t>,</a:t>
            </a:r>
            <a:r>
              <a:rPr lang="en-US" dirty="0" smtClean="0"/>
              <a:t>Seasoned food</a:t>
            </a:r>
            <a:r>
              <a:rPr lang="en-IN" dirty="0" smtClean="0"/>
              <a:t>,</a:t>
            </a:r>
            <a:r>
              <a:rPr lang="en-US" dirty="0" smtClean="0"/>
              <a:t>Raw food</a:t>
            </a:r>
            <a:r>
              <a:rPr lang="en-IN" dirty="0" smtClean="0"/>
              <a:t>,</a:t>
            </a:r>
            <a:r>
              <a:rPr lang="en-US" dirty="0" smtClean="0"/>
              <a:t>Tobacco</a:t>
            </a:r>
            <a:endParaRPr lang="en-IN" dirty="0" smtClean="0"/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Aversions.</a:t>
            </a:r>
            <a:endParaRPr lang="en-IN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Bread ,Meat, Chocolate </a:t>
            </a:r>
            <a:endParaRPr lang="en-IN" dirty="0" smtClean="0"/>
          </a:p>
          <a:p>
            <a:pPr lvl="0"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Sexual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Sexual excitement . Lascivious. But aggravation from coition – leading to sadness, weakness, </a:t>
            </a:r>
            <a:r>
              <a:rPr lang="en-US" dirty="0" err="1" smtClean="0"/>
              <a:t>dyspnoea</a:t>
            </a:r>
            <a:r>
              <a:rPr lang="en-US" dirty="0" smtClean="0"/>
              <a:t> etc.</a:t>
            </a:r>
            <a:br>
              <a:rPr lang="en-US" dirty="0" smtClean="0"/>
            </a:b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Rapidity of onset of symptoms.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Doctrine of Signature:-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spider attacks suddenly and disappears before the victim can react. This explains the sudden onset of symptoms.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MENTAL 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smtClean="0"/>
              <a:t>Spiders stay in burrows, holes and light and Aversion to society are marked mental symptoms.</a:t>
            </a:r>
            <a:endParaRPr lang="en-IN" sz="2800" b="1" dirty="0" smtClean="0"/>
          </a:p>
          <a:p>
            <a:pPr lvl="0"/>
            <a:r>
              <a:rPr lang="en-US" sz="2800" b="1" dirty="0" smtClean="0"/>
              <a:t>Selfish, cunning, whimsical and quarrelsome.</a:t>
            </a:r>
            <a:endParaRPr lang="en-IN" sz="2800" b="1" dirty="0" smtClean="0"/>
          </a:p>
          <a:p>
            <a:pPr lvl="0"/>
            <a:r>
              <a:rPr lang="en-US" sz="2800" b="1" dirty="0" smtClean="0"/>
              <a:t>Contrariness, within himself as well as to outer circumstances. Obstructive, interfering.</a:t>
            </a:r>
            <a:endParaRPr lang="en-IN" sz="2800" b="1" dirty="0" smtClean="0"/>
          </a:p>
          <a:p>
            <a:pPr lvl="0"/>
            <a:r>
              <a:rPr lang="en-US" sz="2800" b="1" dirty="0" smtClean="0"/>
              <a:t>Great aversion to bright light, objects, 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, etc.</a:t>
            </a:r>
            <a:endParaRPr lang="en-IN" sz="2800" b="1" dirty="0" smtClean="0"/>
          </a:p>
          <a:p>
            <a:endParaRPr lang="en-IN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&lt; Contradiction. A/F Contradiction</a:t>
            </a:r>
            <a:endParaRPr lang="en-IN" b="1" dirty="0" smtClean="0"/>
          </a:p>
          <a:p>
            <a:pPr lvl="0"/>
            <a:r>
              <a:rPr lang="en-US" b="1" dirty="0" smtClean="0"/>
              <a:t>Music, sensitive to . All complaints react to music not only mental, but physical symptoms also &gt; Music.</a:t>
            </a:r>
            <a:endParaRPr lang="en-IN" b="1" dirty="0" smtClean="0"/>
          </a:p>
          <a:p>
            <a:pPr lvl="0"/>
            <a:r>
              <a:rPr lang="en-US" b="1" dirty="0" smtClean="0"/>
              <a:t>Contrariness. Cheerfulness or gaiety alternating with Anger, irritability. Aversion to company but wants someone present nearby.</a:t>
            </a:r>
            <a:endParaRPr lang="en-IN" b="1" dirty="0" smtClean="0"/>
          </a:p>
          <a:p>
            <a:pPr lvl="0"/>
            <a:r>
              <a:rPr lang="en-US" b="1" dirty="0" smtClean="0"/>
              <a:t>Hysterical. Causeless weeping, feigning and malingering.</a:t>
            </a:r>
            <a:endParaRPr lang="en-IN" b="1" dirty="0" smtClean="0"/>
          </a:p>
          <a:p>
            <a:pPr lvl="0"/>
            <a:r>
              <a:rPr lang="en-US" b="1" dirty="0" smtClean="0"/>
              <a:t>All mental symptoms ameliorated by eating. walking.</a:t>
            </a:r>
            <a:endParaRPr lang="en-IN" b="1" dirty="0" smtClean="0"/>
          </a:p>
          <a:p>
            <a:endParaRPr lang="en-IN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Class </a:t>
            </a:r>
            <a:r>
              <a:rPr lang="en-US" b="1" dirty="0" err="1" smtClean="0">
                <a:solidFill>
                  <a:srgbClr val="FFFF00"/>
                </a:solidFill>
              </a:rPr>
              <a:t>Arachnida</a:t>
            </a:r>
            <a:r>
              <a:rPr lang="en-US" b="1" dirty="0" smtClean="0">
                <a:solidFill>
                  <a:srgbClr val="FFFF00"/>
                </a:solidFill>
              </a:rPr>
              <a:t> consist of  two types of spiders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1. ARANOMORPHAE    with one pair of lungs.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2. MYGALOMORPHAE   with two pairs of lungs.</a:t>
            </a:r>
          </a:p>
          <a:p>
            <a:r>
              <a:rPr lang="en-US" b="1" dirty="0" smtClean="0"/>
              <a:t>More species belong to the </a:t>
            </a:r>
            <a:r>
              <a:rPr lang="en-US" b="1" dirty="0" err="1" smtClean="0"/>
              <a:t>Aranomorphae</a:t>
            </a:r>
            <a:r>
              <a:rPr lang="en-US" b="1" dirty="0" smtClean="0"/>
              <a:t> and they are called the true spiders or </a:t>
            </a:r>
            <a:r>
              <a:rPr lang="en-US" b="1" dirty="0" err="1" smtClean="0"/>
              <a:t>tarentulas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Bodies of animals belonging to class </a:t>
            </a:r>
            <a:r>
              <a:rPr lang="en-US" b="1" dirty="0" err="1" smtClean="0"/>
              <a:t>Arachnida</a:t>
            </a:r>
            <a:r>
              <a:rPr lang="en-US" b="1" dirty="0" smtClean="0"/>
              <a:t> – consist of 2 parts</a:t>
            </a:r>
            <a:br>
              <a:rPr lang="en-US" b="1" dirty="0" smtClean="0"/>
            </a:br>
            <a:r>
              <a:rPr lang="en-US" b="1" dirty="0" smtClean="0"/>
              <a:t>(a) The front – head and chest closely joined forming </a:t>
            </a:r>
            <a:r>
              <a:rPr lang="en-US" b="1" dirty="0" err="1" smtClean="0"/>
              <a:t>cephalothorax</a:t>
            </a:r>
            <a:r>
              <a:rPr lang="en-US" b="1" dirty="0" smtClean="0"/>
              <a:t>;</a:t>
            </a:r>
            <a:br>
              <a:rPr lang="en-US" b="1" dirty="0" smtClean="0"/>
            </a:br>
            <a:r>
              <a:rPr lang="en-US" b="1" dirty="0" smtClean="0"/>
              <a:t>(b) The behind – the abdomen.</a:t>
            </a:r>
            <a:endParaRPr lang="en-IN" b="1" dirty="0" smtClean="0"/>
          </a:p>
          <a:p>
            <a:endParaRPr lang="en-IN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GREEK MYTHOLOGY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In ancient Greece there lived a woman called </a:t>
            </a:r>
            <a:r>
              <a:rPr lang="en-US" sz="2800" b="1" dirty="0" err="1" smtClean="0">
                <a:solidFill>
                  <a:srgbClr val="FFFF00"/>
                </a:solidFill>
              </a:rPr>
              <a:t>Arachne</a:t>
            </a:r>
            <a:r>
              <a:rPr lang="en-US" sz="2800" b="1" dirty="0" smtClean="0"/>
              <a:t> who was famous for her skill in weaving. Her skill at her art made her  very conceited, thinking that there was none better than her. </a:t>
            </a:r>
          </a:p>
          <a:p>
            <a:r>
              <a:rPr lang="en-US" sz="2800" b="1" dirty="0" smtClean="0"/>
              <a:t>In her conceit    she challenged the Goddess </a:t>
            </a:r>
            <a:r>
              <a:rPr lang="en-US" sz="2800" b="1" dirty="0" err="1" smtClean="0">
                <a:solidFill>
                  <a:srgbClr val="FFFF00"/>
                </a:solidFill>
              </a:rPr>
              <a:t>Athene</a:t>
            </a:r>
            <a:r>
              <a:rPr lang="en-US" sz="2800" b="1" dirty="0" smtClean="0"/>
              <a:t> to a weaving contest. </a:t>
            </a:r>
            <a:r>
              <a:rPr lang="en-US" sz="2800" b="1" dirty="0" err="1" smtClean="0"/>
              <a:t>Arachne’s</a:t>
            </a:r>
            <a:r>
              <a:rPr lang="en-US" sz="2800" b="1" dirty="0" smtClean="0"/>
              <a:t> effort was very beautiful and it aroused jealousy in </a:t>
            </a:r>
            <a:r>
              <a:rPr lang="en-US" sz="2800" b="1" dirty="0" err="1" smtClean="0"/>
              <a:t>Athene</a:t>
            </a:r>
            <a:r>
              <a:rPr lang="en-US" sz="2800" b="1" dirty="0" smtClean="0"/>
              <a:t> was felt threatened by </a:t>
            </a:r>
            <a:r>
              <a:rPr lang="en-US" sz="2800" b="1" dirty="0" err="1" smtClean="0"/>
              <a:t>Arachne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Athene</a:t>
            </a:r>
            <a:r>
              <a:rPr lang="en-US" sz="2800" b="1" dirty="0" smtClean="0"/>
              <a:t> was the goddess of all weaving..</a:t>
            </a:r>
            <a:endParaRPr lang="en-IN" sz="2800" b="1" dirty="0" smtClean="0"/>
          </a:p>
          <a:p>
            <a:endParaRPr lang="en-IN" sz="2800" b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 her fit of rage she  tore </a:t>
            </a:r>
            <a:r>
              <a:rPr lang="en-US" sz="2800" b="1" dirty="0" err="1" smtClean="0"/>
              <a:t>Arachne’s</a:t>
            </a:r>
            <a:r>
              <a:rPr lang="en-US" sz="2800" b="1" dirty="0" smtClean="0"/>
              <a:t> weaving to pieces. </a:t>
            </a:r>
            <a:r>
              <a:rPr lang="en-US" sz="2800" b="1" dirty="0" err="1" smtClean="0"/>
              <a:t>Arachne</a:t>
            </a:r>
            <a:r>
              <a:rPr lang="en-US" sz="2800" b="1" dirty="0" smtClean="0"/>
              <a:t> was very upset and she hung herself, where upon </a:t>
            </a:r>
            <a:r>
              <a:rPr lang="en-US" sz="2800" b="1" dirty="0" err="1" smtClean="0"/>
              <a:t>Athene</a:t>
            </a:r>
            <a:r>
              <a:rPr lang="en-US" sz="2800" b="1" dirty="0" smtClean="0"/>
              <a:t> changed her into a spider and condemned her to go on weaving forever. Hence, the name </a:t>
            </a:r>
            <a:r>
              <a:rPr lang="en-US" sz="2800" b="1" dirty="0" err="1" smtClean="0"/>
              <a:t>Arachnida</a:t>
            </a:r>
            <a:r>
              <a:rPr lang="en-US" sz="2800" b="1" dirty="0" smtClean="0"/>
              <a:t> which really means “Children of </a:t>
            </a:r>
            <a:r>
              <a:rPr lang="en-US" sz="2800" b="1" dirty="0" err="1" smtClean="0"/>
              <a:t>Arachne</a:t>
            </a:r>
            <a:r>
              <a:rPr lang="en-US" sz="2800" b="1" dirty="0" smtClean="0"/>
              <a:t>.”</a:t>
            </a:r>
            <a:br>
              <a:rPr lang="en-US" sz="2800" b="1" dirty="0" smtClean="0"/>
            </a:br>
            <a:r>
              <a:rPr lang="en-US" sz="2800" b="1" dirty="0" smtClean="0"/>
              <a:t>The have a pair of jaws, a pair of pincer claws and 4 pairs of legs, all attached to the </a:t>
            </a:r>
            <a:r>
              <a:rPr lang="en-US" sz="2800" b="1" dirty="0" err="1" smtClean="0"/>
              <a:t>cephalothorax</a:t>
            </a:r>
            <a:endParaRPr lang="en-IN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IN" dirty="0" smtClean="0"/>
          </a:p>
          <a:p>
            <a:pPr lvl="0"/>
            <a:r>
              <a:rPr lang="en-US" b="1" dirty="0" err="1" smtClean="0"/>
              <a:t>Aranea</a:t>
            </a:r>
            <a:r>
              <a:rPr lang="en-US" b="1" dirty="0" smtClean="0"/>
              <a:t> </a:t>
            </a:r>
            <a:r>
              <a:rPr lang="en-US" b="1" dirty="0" err="1" smtClean="0"/>
              <a:t>Diadema</a:t>
            </a:r>
            <a:endParaRPr lang="en-IN" b="1" dirty="0" smtClean="0"/>
          </a:p>
          <a:p>
            <a:pPr lvl="0"/>
            <a:r>
              <a:rPr lang="en-US" b="1" dirty="0" err="1" smtClean="0"/>
              <a:t>Aranea</a:t>
            </a:r>
            <a:r>
              <a:rPr lang="en-US" b="1" dirty="0" smtClean="0"/>
              <a:t> </a:t>
            </a:r>
            <a:r>
              <a:rPr lang="en-US" b="1" dirty="0" err="1" smtClean="0"/>
              <a:t>Ixolobo</a:t>
            </a:r>
            <a:endParaRPr lang="en-IN" b="1" dirty="0" smtClean="0"/>
          </a:p>
          <a:p>
            <a:pPr lvl="0"/>
            <a:r>
              <a:rPr lang="en-US" b="1" dirty="0" err="1" smtClean="0"/>
              <a:t>Aranea</a:t>
            </a:r>
            <a:r>
              <a:rPr lang="en-US" b="1" dirty="0" smtClean="0"/>
              <a:t> </a:t>
            </a:r>
            <a:r>
              <a:rPr lang="en-US" b="1" dirty="0" err="1" smtClean="0"/>
              <a:t>Scinencia</a:t>
            </a:r>
            <a:endParaRPr lang="en-IN" b="1" dirty="0" smtClean="0"/>
          </a:p>
          <a:p>
            <a:pPr lvl="0"/>
            <a:r>
              <a:rPr lang="en-US" b="1" dirty="0" err="1" smtClean="0"/>
              <a:t>Aranerum</a:t>
            </a:r>
            <a:r>
              <a:rPr lang="en-US" b="1" dirty="0" smtClean="0"/>
              <a:t> </a:t>
            </a:r>
            <a:r>
              <a:rPr lang="en-US" b="1" dirty="0" err="1" smtClean="0"/>
              <a:t>Tela</a:t>
            </a:r>
            <a:r>
              <a:rPr lang="en-US" b="1" dirty="0" smtClean="0"/>
              <a:t> (cobweb).</a:t>
            </a:r>
            <a:endParaRPr lang="en-IN" b="1" dirty="0" smtClean="0"/>
          </a:p>
          <a:p>
            <a:pPr lvl="0"/>
            <a:r>
              <a:rPr lang="en-US" b="1" dirty="0" err="1" smtClean="0"/>
              <a:t>Latrodactus</a:t>
            </a:r>
            <a:r>
              <a:rPr lang="en-US" b="1" dirty="0" smtClean="0"/>
              <a:t> </a:t>
            </a:r>
            <a:r>
              <a:rPr lang="en-US" b="1" dirty="0" err="1" smtClean="0"/>
              <a:t>Hasselti</a:t>
            </a:r>
            <a:endParaRPr lang="en-IN" b="1" dirty="0" smtClean="0"/>
          </a:p>
          <a:p>
            <a:pPr lvl="0"/>
            <a:r>
              <a:rPr lang="en-US" b="1" dirty="0" err="1" smtClean="0"/>
              <a:t>Latrodactus</a:t>
            </a:r>
            <a:r>
              <a:rPr lang="en-US" b="1" dirty="0" smtClean="0"/>
              <a:t> Katipo</a:t>
            </a:r>
            <a:endParaRPr lang="en-IN" b="1" dirty="0" smtClean="0"/>
          </a:p>
          <a:p>
            <a:pPr lvl="0"/>
            <a:r>
              <a:rPr lang="en-US" b="1" dirty="0" err="1" smtClean="0"/>
              <a:t>Latrodactus</a:t>
            </a:r>
            <a:r>
              <a:rPr lang="en-US" b="1" dirty="0" smtClean="0"/>
              <a:t> </a:t>
            </a:r>
            <a:r>
              <a:rPr lang="en-US" b="1" dirty="0" err="1" smtClean="0"/>
              <a:t>Mactans</a:t>
            </a:r>
            <a:endParaRPr lang="en-IN" b="1" dirty="0" smtClean="0"/>
          </a:p>
          <a:p>
            <a:pPr lvl="0"/>
            <a:r>
              <a:rPr lang="en-US" b="1" dirty="0" err="1" smtClean="0"/>
              <a:t>Mygale</a:t>
            </a:r>
            <a:r>
              <a:rPr lang="en-US" b="1" dirty="0" smtClean="0"/>
              <a:t> </a:t>
            </a:r>
            <a:r>
              <a:rPr lang="en-US" b="1" dirty="0" err="1" smtClean="0"/>
              <a:t>Lasiodora</a:t>
            </a:r>
            <a:endParaRPr lang="en-IN" b="1" dirty="0" smtClean="0"/>
          </a:p>
          <a:p>
            <a:pPr lvl="0"/>
            <a:r>
              <a:rPr lang="en-US" b="1" dirty="0" err="1" smtClean="0"/>
              <a:t>Tarentula</a:t>
            </a:r>
            <a:r>
              <a:rPr lang="en-US" b="1" dirty="0" smtClean="0"/>
              <a:t> </a:t>
            </a:r>
            <a:r>
              <a:rPr lang="en-US" b="1" dirty="0" err="1" smtClean="0"/>
              <a:t>cubensis</a:t>
            </a:r>
            <a:endParaRPr lang="en-IN" b="1" dirty="0" smtClean="0"/>
          </a:p>
          <a:p>
            <a:pPr lvl="0"/>
            <a:r>
              <a:rPr lang="en-US" b="1" dirty="0" err="1" smtClean="0"/>
              <a:t>Tarentula</a:t>
            </a:r>
            <a:r>
              <a:rPr lang="en-US" b="1" dirty="0" smtClean="0"/>
              <a:t> Hispania</a:t>
            </a:r>
            <a:endParaRPr lang="en-IN" b="1" dirty="0" smtClean="0"/>
          </a:p>
          <a:p>
            <a:pPr lvl="0"/>
            <a:r>
              <a:rPr lang="en-US" b="1" dirty="0" err="1" smtClean="0"/>
              <a:t>Theridion</a:t>
            </a:r>
            <a:r>
              <a:rPr lang="en-US" b="1" dirty="0" smtClean="0"/>
              <a:t> </a:t>
            </a:r>
            <a:r>
              <a:rPr lang="en-US" b="1" dirty="0" err="1" smtClean="0"/>
              <a:t>curassavicum</a:t>
            </a:r>
            <a:r>
              <a:rPr lang="en-US" b="1" dirty="0" smtClean="0"/>
              <a:t>.</a:t>
            </a:r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Sreeja\Desktop\Jenifer Assignment copy\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reeja\Desktop\Jenifer Assignment copy\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Sreeja\Desktop\Jenifer Assignment copy\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742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Homoepathic Medicines    Prepared from Spiders</vt:lpstr>
      <vt:lpstr>Slide 2</vt:lpstr>
      <vt:lpstr>Slide 3</vt:lpstr>
      <vt:lpstr>GREEK MYTHOLOGY</vt:lpstr>
      <vt:lpstr>Slide 5</vt:lpstr>
      <vt:lpstr>MEDICINES</vt:lpstr>
      <vt:lpstr>Slide 7</vt:lpstr>
      <vt:lpstr>Slide 8</vt:lpstr>
      <vt:lpstr>Slide 9</vt:lpstr>
      <vt:lpstr>Slide 10</vt:lpstr>
      <vt:lpstr>Slide 11</vt:lpstr>
      <vt:lpstr>Slide 12</vt:lpstr>
      <vt:lpstr>                 Latrodectus hasselti    phyllum – Arthropoda Class Insecta CN – New South Wales Spider </vt:lpstr>
      <vt:lpstr>        Lactrodectus katipo New Zealand Spider</vt:lpstr>
      <vt:lpstr>      Latrodectus mactans Black Widow Spider </vt:lpstr>
      <vt:lpstr>DOCTRINE OF SIGNATURE</vt:lpstr>
      <vt:lpstr>SPIDER POISONING</vt:lpstr>
      <vt:lpstr>Slide 18</vt:lpstr>
      <vt:lpstr>PATHOPHYSIOLOGICAL ACTION</vt:lpstr>
      <vt:lpstr>CNS ACTION</vt:lpstr>
      <vt:lpstr>DRUG PICTURE</vt:lpstr>
      <vt:lpstr>Slide 22</vt:lpstr>
      <vt:lpstr>Slide 23</vt:lpstr>
      <vt:lpstr>Slide 24</vt:lpstr>
      <vt:lpstr>MENTAL SYMPTOMS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 MEDICINES</dc:title>
  <dc:creator>NEW</dc:creator>
  <cp:lastModifiedBy>Windows</cp:lastModifiedBy>
  <cp:revision>24</cp:revision>
  <dcterms:created xsi:type="dcterms:W3CDTF">2015-10-22T03:59:11Z</dcterms:created>
  <dcterms:modified xsi:type="dcterms:W3CDTF">2019-05-20T04:47:00Z</dcterms:modified>
</cp:coreProperties>
</file>